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notesMasterIdLst>
    <p:notesMasterId r:id="rId11"/>
  </p:notesMasterIdLst>
  <p:sldIdLst>
    <p:sldId id="266" r:id="rId2"/>
    <p:sldId id="284" r:id="rId3"/>
    <p:sldId id="285" r:id="rId4"/>
    <p:sldId id="286" r:id="rId5"/>
    <p:sldId id="287" r:id="rId6"/>
    <p:sldId id="288" r:id="rId7"/>
    <p:sldId id="289" r:id="rId8"/>
    <p:sldId id="290" r:id="rId9"/>
    <p:sldId id="268"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305" autoAdjust="0"/>
  </p:normalViewPr>
  <p:slideViewPr>
    <p:cSldViewPr>
      <p:cViewPr varScale="1">
        <p:scale>
          <a:sx n="70" d="100"/>
          <a:sy n="70" d="100"/>
        </p:scale>
        <p:origin x="702" y="72"/>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32EAAB2-9271-4BDD-97AF-EBC135F5D5A0}" type="datetimeFigureOut">
              <a:rPr lang="en-US" smtClean="0"/>
              <a:t>3/3/2021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B1DED4-035E-4548-AB9E-F9B1FE638F58}" type="slidenum">
              <a:rPr lang="en-US" smtClean="0"/>
              <a:t>‹#›</a:t>
            </a:fld>
            <a:endParaRPr lang="en-US"/>
          </a:p>
        </p:txBody>
      </p:sp>
    </p:spTree>
    <p:extLst>
      <p:ext uri="{BB962C8B-B14F-4D97-AF65-F5344CB8AC3E}">
        <p14:creationId xmlns:p14="http://schemas.microsoft.com/office/powerpoint/2010/main" val="6308022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smtClean="0"/>
              <a:t>Click to edit Course title</a:t>
            </a:r>
            <a:endParaRPr lang="en-US" dirty="0"/>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smtClean="0"/>
              <a:t>Click to edit SME’s name</a:t>
            </a:r>
            <a:endParaRPr lang="en-US" dirty="0"/>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smtClean="0"/>
              <a:t>Click to edit </a:t>
            </a:r>
          </a:p>
          <a:p>
            <a:pPr lvl="0"/>
            <a:r>
              <a:rPr lang="en-US" dirty="0" smtClean="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smtClean="0"/>
              <a:t>Click to edit Session title</a:t>
            </a:r>
            <a:endParaRPr lang="en-US" sz="3600" dirty="0"/>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smtClean="0"/>
              <a:t>Click to edit Master title style</a:t>
            </a:r>
            <a:endParaRPr lang="en-US"/>
          </a:p>
        </p:txBody>
      </p:sp>
      <p:sp>
        <p:nvSpPr>
          <p:cNvPr id="11" name="Text Placeholder 10"/>
          <p:cNvSpPr>
            <a:spLocks noGrp="1"/>
          </p:cNvSpPr>
          <p:nvPr>
            <p:ph type="body" sz="quarter" idx="13"/>
          </p:nvPr>
        </p:nvSpPr>
        <p:spPr>
          <a:xfrm>
            <a:off x="857739" y="1600201"/>
            <a:ext cx="10160000" cy="2728913"/>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smtClean="0"/>
              <a:t>Click to edit Master text styles</a:t>
            </a:r>
          </a:p>
        </p:txBody>
      </p:sp>
    </p:spTree>
    <p:extLst>
      <p:ext uri="{BB962C8B-B14F-4D97-AF65-F5344CB8AC3E}">
        <p14:creationId xmlns:p14="http://schemas.microsoft.com/office/powerpoint/2010/main" val="136154290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 </a:t>
            </a:r>
            <a:r>
              <a:rPr lang="en-US" dirty="0" smtClean="0"/>
              <a:t>Modern Architectures</a:t>
            </a:r>
            <a:endParaRPr lang="en-US" dirty="0"/>
          </a:p>
        </p:txBody>
      </p:sp>
      <p:sp>
        <p:nvSpPr>
          <p:cNvPr id="6" name="Subtitle 5"/>
          <p:cNvSpPr>
            <a:spLocks noGrp="1"/>
          </p:cNvSpPr>
          <p:nvPr>
            <p:ph type="subTitle" idx="1"/>
          </p:nvPr>
        </p:nvSpPr>
        <p:spPr/>
        <p:txBody>
          <a:bodyPr/>
          <a:lstStyle/>
          <a:p>
            <a:r>
              <a:rPr lang="en-US" sz="1800" dirty="0" smtClean="0">
                <a:solidFill>
                  <a:srgbClr val="211D71"/>
                </a:solidFill>
              </a:rPr>
              <a:t>Pravin Y Pawar</a:t>
            </a:r>
            <a:endParaRPr lang="en-US" sz="1800" dirty="0">
              <a:solidFill>
                <a:srgbClr val="211D71"/>
              </a:solidFill>
            </a:endParaRPr>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Approach</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The cloud is changing how applications are designed and secured</a:t>
            </a:r>
          </a:p>
          <a:p>
            <a:pPr lvl="1">
              <a:buFont typeface="Courier New" panose="02070309020205020404" pitchFamily="49" charset="0"/>
              <a:buChar char="o"/>
            </a:pPr>
            <a:r>
              <a:rPr lang="en-US" dirty="0"/>
              <a:t>Instead of monoliths, applications are decomposed into smaller, decentralized services</a:t>
            </a:r>
          </a:p>
          <a:p>
            <a:pPr lvl="1">
              <a:buFont typeface="Courier New" panose="02070309020205020404" pitchFamily="49" charset="0"/>
              <a:buChar char="o"/>
            </a:pPr>
            <a:r>
              <a:rPr lang="en-US" dirty="0"/>
              <a:t>These services communicate through APIs or by using asynchronous messaging or </a:t>
            </a:r>
            <a:r>
              <a:rPr lang="en-US" dirty="0" err="1"/>
              <a:t>eventing</a:t>
            </a:r>
            <a:endParaRPr lang="en-US" dirty="0"/>
          </a:p>
          <a:p>
            <a:pPr lvl="1">
              <a:buFont typeface="Courier New" panose="02070309020205020404" pitchFamily="49" charset="0"/>
              <a:buChar char="o"/>
            </a:pPr>
            <a:r>
              <a:rPr lang="en-US" dirty="0"/>
              <a:t>Applications scale horizontally, adding new instances as demand requires</a:t>
            </a:r>
            <a:endParaRPr lang="en-US" dirty="0" smtClean="0"/>
          </a:p>
          <a:p>
            <a:endParaRPr lang="en-US" dirty="0"/>
          </a:p>
          <a:p>
            <a:r>
              <a:rPr lang="en-US" dirty="0" smtClean="0"/>
              <a:t>Requires </a:t>
            </a:r>
            <a:r>
              <a:rPr lang="en-US" dirty="0"/>
              <a:t>a structured approach for designing applications that are </a:t>
            </a:r>
            <a:endParaRPr lang="en-US" dirty="0" smtClean="0"/>
          </a:p>
          <a:p>
            <a:pPr lvl="1">
              <a:buFont typeface="Courier New" panose="02070309020205020404" pitchFamily="49" charset="0"/>
              <a:buChar char="o"/>
            </a:pPr>
            <a:r>
              <a:rPr lang="en-US" dirty="0" smtClean="0"/>
              <a:t>Scalable</a:t>
            </a:r>
          </a:p>
          <a:p>
            <a:pPr lvl="1">
              <a:buFont typeface="Courier New" panose="02070309020205020404" pitchFamily="49" charset="0"/>
              <a:buChar char="o"/>
            </a:pPr>
            <a:r>
              <a:rPr lang="en-US" dirty="0" smtClean="0"/>
              <a:t>Secure</a:t>
            </a:r>
          </a:p>
          <a:p>
            <a:pPr lvl="1">
              <a:buFont typeface="Courier New" panose="02070309020205020404" pitchFamily="49" charset="0"/>
              <a:buChar char="o"/>
            </a:pPr>
            <a:r>
              <a:rPr lang="en-US" dirty="0" smtClean="0"/>
              <a:t>Resilient</a:t>
            </a:r>
          </a:p>
          <a:p>
            <a:pPr lvl="1">
              <a:buFont typeface="Courier New" panose="02070309020205020404" pitchFamily="49" charset="0"/>
              <a:buChar char="o"/>
            </a:pPr>
            <a:r>
              <a:rPr lang="en-US" dirty="0" smtClean="0"/>
              <a:t>and </a:t>
            </a:r>
            <a:r>
              <a:rPr lang="en-US" dirty="0"/>
              <a:t>highly </a:t>
            </a:r>
            <a:r>
              <a:rPr lang="en-US" dirty="0" smtClean="0"/>
              <a:t>available</a:t>
            </a:r>
          </a:p>
          <a:p>
            <a:endParaRPr lang="en-US" dirty="0" smtClean="0"/>
          </a:p>
          <a:p>
            <a:r>
              <a:rPr lang="en-US" dirty="0">
                <a:solidFill>
                  <a:srgbClr val="FF0000"/>
                </a:solidFill>
              </a:rPr>
              <a:t>These trends bring new </a:t>
            </a:r>
            <a:r>
              <a:rPr lang="en-US" dirty="0" smtClean="0">
                <a:solidFill>
                  <a:srgbClr val="FF0000"/>
                </a:solidFill>
              </a:rPr>
              <a:t>challenges!</a:t>
            </a:r>
            <a:endParaRPr lang="en-US" dirty="0">
              <a:solidFill>
                <a:srgbClr val="FF0000"/>
              </a:solidFill>
            </a:endParaRPr>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5715000" y="3657600"/>
            <a:ext cx="5019675" cy="2146863"/>
          </a:xfrm>
          <a:prstGeom prst="rect">
            <a:avLst/>
          </a:prstGeom>
        </p:spPr>
      </p:pic>
      <p:sp>
        <p:nvSpPr>
          <p:cNvPr id="6" name="TextBox 5"/>
          <p:cNvSpPr txBox="1"/>
          <p:nvPr/>
        </p:nvSpPr>
        <p:spPr>
          <a:xfrm>
            <a:off x="9562063" y="5866376"/>
            <a:ext cx="1981200" cy="261610"/>
          </a:xfrm>
          <a:prstGeom prst="rect">
            <a:avLst/>
          </a:prstGeom>
          <a:noFill/>
        </p:spPr>
        <p:txBody>
          <a:bodyPr wrap="square" rtlCol="0">
            <a:spAutoFit/>
          </a:bodyPr>
          <a:lstStyle/>
          <a:p>
            <a:r>
              <a:rPr lang="en-US" sz="1100" dirty="0"/>
              <a:t>s</a:t>
            </a:r>
            <a:r>
              <a:rPr lang="en-US" sz="1100" dirty="0" smtClean="0"/>
              <a:t>ource : </a:t>
            </a:r>
            <a:r>
              <a:rPr lang="en-US" sz="1100" dirty="0" err="1" smtClean="0"/>
              <a:t>softeng</a:t>
            </a:r>
            <a:endParaRPr lang="en-US" sz="1100" dirty="0"/>
          </a:p>
        </p:txBody>
      </p:sp>
    </p:spTree>
    <p:extLst>
      <p:ext uri="{BB962C8B-B14F-4D97-AF65-F5344CB8AC3E}">
        <p14:creationId xmlns:p14="http://schemas.microsoft.com/office/powerpoint/2010/main" val="184748108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New </a:t>
            </a:r>
            <a:r>
              <a:rPr lang="en-IN" dirty="0"/>
              <a:t>challenges</a:t>
            </a:r>
            <a:endParaRPr lang="en-IN" dirty="0"/>
          </a:p>
        </p:txBody>
      </p:sp>
      <p:sp>
        <p:nvSpPr>
          <p:cNvPr id="3" name="Text Placeholder 2"/>
          <p:cNvSpPr>
            <a:spLocks noGrp="1"/>
          </p:cNvSpPr>
          <p:nvPr>
            <p:ph type="body" sz="quarter" idx="13"/>
          </p:nvPr>
        </p:nvSpPr>
        <p:spPr>
          <a:xfrm>
            <a:off x="857739" y="1600201"/>
            <a:ext cx="5009661" cy="4648199"/>
          </a:xfrm>
        </p:spPr>
        <p:txBody>
          <a:bodyPr/>
          <a:lstStyle/>
          <a:p>
            <a:r>
              <a:rPr lang="en-US" dirty="0"/>
              <a:t>Application state is distributed</a:t>
            </a:r>
          </a:p>
          <a:p>
            <a:r>
              <a:rPr lang="en-US" dirty="0"/>
              <a:t>Operations are done in parallel and asynchronously</a:t>
            </a:r>
          </a:p>
          <a:p>
            <a:r>
              <a:rPr lang="en-US" dirty="0"/>
              <a:t>Applications must be resilient when failures occur</a:t>
            </a:r>
          </a:p>
          <a:p>
            <a:r>
              <a:rPr lang="en-US" dirty="0"/>
              <a:t>Malicious actors continuously target applications</a:t>
            </a:r>
          </a:p>
          <a:p>
            <a:r>
              <a:rPr lang="en-US" dirty="0"/>
              <a:t>Deployments must be automated and predictable</a:t>
            </a:r>
          </a:p>
          <a:p>
            <a:r>
              <a:rPr lang="en-US" dirty="0"/>
              <a:t>Monitoring and telemetry are critical for gaining insight into the system</a:t>
            </a:r>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5715000" y="1600201"/>
            <a:ext cx="5113761" cy="4101236"/>
          </a:xfrm>
          <a:prstGeom prst="rect">
            <a:avLst/>
          </a:prstGeom>
        </p:spPr>
      </p:pic>
      <p:sp>
        <p:nvSpPr>
          <p:cNvPr id="6" name="TextBox 5"/>
          <p:cNvSpPr txBox="1"/>
          <p:nvPr/>
        </p:nvSpPr>
        <p:spPr>
          <a:xfrm>
            <a:off x="9601200" y="5713308"/>
            <a:ext cx="2286000" cy="261610"/>
          </a:xfrm>
          <a:prstGeom prst="rect">
            <a:avLst/>
          </a:prstGeom>
          <a:noFill/>
        </p:spPr>
        <p:txBody>
          <a:bodyPr wrap="square" rtlCol="0">
            <a:spAutoFit/>
          </a:bodyPr>
          <a:lstStyle/>
          <a:p>
            <a:r>
              <a:rPr lang="en-US" sz="1100" dirty="0" smtClean="0"/>
              <a:t>Source : </a:t>
            </a:r>
            <a:r>
              <a:rPr lang="en-US" sz="1100" dirty="0" err="1" smtClean="0"/>
              <a:t>prismetric</a:t>
            </a:r>
            <a:endParaRPr lang="en-US" sz="1100" dirty="0"/>
          </a:p>
        </p:txBody>
      </p:sp>
    </p:spTree>
    <p:extLst>
      <p:ext uri="{BB962C8B-B14F-4D97-AF65-F5344CB8AC3E}">
        <p14:creationId xmlns:p14="http://schemas.microsoft.com/office/powerpoint/2010/main" val="93753384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Compared</a:t>
            </a:r>
            <a:endParaRPr lang="en-IN" dirty="0"/>
          </a:p>
        </p:txBody>
      </p:sp>
      <p:pic>
        <p:nvPicPr>
          <p:cNvPr id="5" name="Picture 4"/>
          <p:cNvPicPr>
            <a:picLocks noChangeAspect="1"/>
          </p:cNvPicPr>
          <p:nvPr/>
        </p:nvPicPr>
        <p:blipFill>
          <a:blip r:embed="rId2"/>
          <a:stretch>
            <a:fillRect/>
          </a:stretch>
        </p:blipFill>
        <p:spPr>
          <a:xfrm>
            <a:off x="2133600" y="2057400"/>
            <a:ext cx="7077075" cy="3657600"/>
          </a:xfrm>
          <a:prstGeom prst="rect">
            <a:avLst/>
          </a:prstGeom>
        </p:spPr>
      </p:pic>
      <p:sp>
        <p:nvSpPr>
          <p:cNvPr id="3" name="Text Placeholder 2"/>
          <p:cNvSpPr>
            <a:spLocks noGrp="1"/>
          </p:cNvSpPr>
          <p:nvPr>
            <p:ph type="body" sz="quarter" idx="13"/>
          </p:nvPr>
        </p:nvSpPr>
        <p:spPr>
          <a:xfrm>
            <a:off x="857739" y="1600201"/>
            <a:ext cx="10160000" cy="2971799"/>
          </a:xfrm>
        </p:spPr>
        <p:txBody>
          <a:bodyPr/>
          <a:lstStyle/>
          <a:p>
            <a:endParaRPr lang="en-IN" dirty="0"/>
          </a:p>
        </p:txBody>
      </p:sp>
      <p:sp>
        <p:nvSpPr>
          <p:cNvPr id="4" name="Text Placeholder 3"/>
          <p:cNvSpPr>
            <a:spLocks noGrp="1"/>
          </p:cNvSpPr>
          <p:nvPr>
            <p:ph type="body" sz="quarter" idx="14"/>
          </p:nvPr>
        </p:nvSpPr>
        <p:spPr/>
        <p:txBody>
          <a:bodyPr/>
          <a:lstStyle/>
          <a:p>
            <a:endParaRPr lang="en-IN"/>
          </a:p>
        </p:txBody>
      </p:sp>
      <p:sp>
        <p:nvSpPr>
          <p:cNvPr id="6" name="TextBox 5"/>
          <p:cNvSpPr txBox="1"/>
          <p:nvPr/>
        </p:nvSpPr>
        <p:spPr>
          <a:xfrm>
            <a:off x="7543800" y="5715000"/>
            <a:ext cx="2438400" cy="261610"/>
          </a:xfrm>
          <a:prstGeom prst="rect">
            <a:avLst/>
          </a:prstGeom>
          <a:noFill/>
        </p:spPr>
        <p:txBody>
          <a:bodyPr wrap="square" rtlCol="0">
            <a:spAutoFit/>
          </a:bodyPr>
          <a:lstStyle/>
          <a:p>
            <a:r>
              <a:rPr lang="en-US" sz="1100" dirty="0"/>
              <a:t>s</a:t>
            </a:r>
            <a:r>
              <a:rPr lang="en-US" sz="1100" dirty="0" smtClean="0"/>
              <a:t>ource : </a:t>
            </a:r>
            <a:r>
              <a:rPr lang="en-US" sz="1100" dirty="0"/>
              <a:t>M</a:t>
            </a:r>
            <a:r>
              <a:rPr lang="en-US" sz="1100" dirty="0" smtClean="0"/>
              <a:t>icrosoft</a:t>
            </a:r>
            <a:endParaRPr lang="en-US" sz="1100" dirty="0"/>
          </a:p>
        </p:txBody>
      </p:sp>
    </p:spTree>
    <p:extLst>
      <p:ext uri="{BB962C8B-B14F-4D97-AF65-F5344CB8AC3E}">
        <p14:creationId xmlns:p14="http://schemas.microsoft.com/office/powerpoint/2010/main" val="11978006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Structured Approach Needed</a:t>
            </a:r>
            <a:endParaRPr lang="en-IN" dirty="0"/>
          </a:p>
        </p:txBody>
      </p:sp>
      <p:sp>
        <p:nvSpPr>
          <p:cNvPr id="3" name="Text Placeholder 2"/>
          <p:cNvSpPr>
            <a:spLocks noGrp="1"/>
          </p:cNvSpPr>
          <p:nvPr>
            <p:ph type="body" sz="quarter" idx="13"/>
          </p:nvPr>
        </p:nvSpPr>
        <p:spPr>
          <a:xfrm>
            <a:off x="857739" y="1600201"/>
            <a:ext cx="5466861" cy="4648199"/>
          </a:xfrm>
        </p:spPr>
        <p:txBody>
          <a:bodyPr/>
          <a:lstStyle/>
          <a:p>
            <a:r>
              <a:rPr lang="en-US" dirty="0"/>
              <a:t>Series of steps, from the architecture and design to implementation are </a:t>
            </a:r>
            <a:r>
              <a:rPr lang="en-US" dirty="0" smtClean="0"/>
              <a:t>involved</a:t>
            </a:r>
            <a:endParaRPr lang="en-US" dirty="0"/>
          </a:p>
          <a:p>
            <a:r>
              <a:rPr lang="en-US" dirty="0"/>
              <a:t>For each step, there is </a:t>
            </a:r>
            <a:r>
              <a:rPr lang="en-US" dirty="0" smtClean="0"/>
              <a:t>supporting guidance needed </a:t>
            </a:r>
            <a:r>
              <a:rPr lang="en-US" dirty="0"/>
              <a:t>to design application architecture</a:t>
            </a:r>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6324600" y="1600201"/>
            <a:ext cx="4514850" cy="4286250"/>
          </a:xfrm>
          <a:prstGeom prst="rect">
            <a:avLst/>
          </a:prstGeom>
        </p:spPr>
      </p:pic>
      <p:sp>
        <p:nvSpPr>
          <p:cNvPr id="6" name="TextBox 5"/>
          <p:cNvSpPr txBox="1"/>
          <p:nvPr/>
        </p:nvSpPr>
        <p:spPr>
          <a:xfrm>
            <a:off x="9372600" y="5917657"/>
            <a:ext cx="2438400" cy="261610"/>
          </a:xfrm>
          <a:prstGeom prst="rect">
            <a:avLst/>
          </a:prstGeom>
          <a:noFill/>
        </p:spPr>
        <p:txBody>
          <a:bodyPr wrap="square" rtlCol="0">
            <a:spAutoFit/>
          </a:bodyPr>
          <a:lstStyle/>
          <a:p>
            <a:r>
              <a:rPr lang="en-US" sz="1100" dirty="0"/>
              <a:t>s</a:t>
            </a:r>
            <a:r>
              <a:rPr lang="en-US" sz="1100" dirty="0" smtClean="0"/>
              <a:t>ource : </a:t>
            </a:r>
            <a:r>
              <a:rPr lang="en-US" sz="1100" dirty="0"/>
              <a:t>M</a:t>
            </a:r>
            <a:r>
              <a:rPr lang="en-US" sz="1100" dirty="0" smtClean="0"/>
              <a:t>icrosoft</a:t>
            </a:r>
            <a:endParaRPr lang="en-US" sz="1100" dirty="0"/>
          </a:p>
        </p:txBody>
      </p:sp>
    </p:spTree>
    <p:extLst>
      <p:ext uri="{BB962C8B-B14F-4D97-AF65-F5344CB8AC3E}">
        <p14:creationId xmlns:p14="http://schemas.microsoft.com/office/powerpoint/2010/main" val="387433436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Architecture styles</a:t>
            </a:r>
            <a:endParaRPr lang="en-IN" dirty="0"/>
          </a:p>
        </p:txBody>
      </p:sp>
      <p:sp>
        <p:nvSpPr>
          <p:cNvPr id="3" name="Text Placeholder 2"/>
          <p:cNvSpPr>
            <a:spLocks noGrp="1"/>
          </p:cNvSpPr>
          <p:nvPr>
            <p:ph type="body" sz="quarter" idx="13"/>
          </p:nvPr>
        </p:nvSpPr>
        <p:spPr>
          <a:xfrm>
            <a:off x="857739" y="1600201"/>
            <a:ext cx="10160000" cy="4648199"/>
          </a:xfrm>
        </p:spPr>
        <p:txBody>
          <a:bodyPr/>
          <a:lstStyle/>
          <a:p>
            <a:r>
              <a:rPr lang="en-US" dirty="0"/>
              <a:t>The first decision point is the most </a:t>
            </a:r>
            <a:r>
              <a:rPr lang="en-US" dirty="0" smtClean="0"/>
              <a:t>fundamental</a:t>
            </a:r>
          </a:p>
          <a:p>
            <a:endParaRPr lang="en-US" dirty="0"/>
          </a:p>
          <a:p>
            <a:r>
              <a:rPr lang="en-US" dirty="0"/>
              <a:t>What kind of architecture are you building?</a:t>
            </a:r>
          </a:p>
          <a:p>
            <a:r>
              <a:rPr lang="en-US" dirty="0"/>
              <a:t>It might be </a:t>
            </a:r>
          </a:p>
          <a:p>
            <a:pPr lvl="1">
              <a:buFont typeface="Wingdings" panose="05000000000000000000" pitchFamily="2" charset="2"/>
              <a:buChar char="ü"/>
            </a:pPr>
            <a:r>
              <a:rPr lang="en-US" dirty="0"/>
              <a:t>a microservices architecture,</a:t>
            </a:r>
          </a:p>
          <a:p>
            <a:pPr lvl="1">
              <a:buFont typeface="Wingdings" panose="05000000000000000000" pitchFamily="2" charset="2"/>
              <a:buChar char="ü"/>
            </a:pPr>
            <a:r>
              <a:rPr lang="en-US" dirty="0"/>
              <a:t>a more traditional N-tier application,</a:t>
            </a:r>
          </a:p>
          <a:p>
            <a:pPr lvl="1">
              <a:buFont typeface="Wingdings" panose="05000000000000000000" pitchFamily="2" charset="2"/>
              <a:buChar char="ü"/>
            </a:pPr>
            <a:r>
              <a:rPr lang="en-US" dirty="0"/>
              <a:t>or a big data solution</a:t>
            </a:r>
          </a:p>
          <a:p>
            <a:endParaRPr lang="en-US" dirty="0"/>
          </a:p>
          <a:p>
            <a:r>
              <a:rPr lang="en-US" dirty="0"/>
              <a:t>There are benefits and challenges to each.</a:t>
            </a:r>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5937739" y="2362200"/>
            <a:ext cx="4543425" cy="1466850"/>
          </a:xfrm>
          <a:prstGeom prst="rect">
            <a:avLst/>
          </a:prstGeom>
        </p:spPr>
      </p:pic>
    </p:spTree>
    <p:extLst>
      <p:ext uri="{BB962C8B-B14F-4D97-AF65-F5344CB8AC3E}">
        <p14:creationId xmlns:p14="http://schemas.microsoft.com/office/powerpoint/2010/main" val="66119842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Technology choices</a:t>
            </a:r>
            <a:endParaRPr lang="en-IN" dirty="0"/>
          </a:p>
        </p:txBody>
      </p:sp>
      <p:sp>
        <p:nvSpPr>
          <p:cNvPr id="3" name="Text Placeholder 2"/>
          <p:cNvSpPr>
            <a:spLocks noGrp="1"/>
          </p:cNvSpPr>
          <p:nvPr>
            <p:ph type="body" sz="quarter" idx="13"/>
          </p:nvPr>
        </p:nvSpPr>
        <p:spPr>
          <a:xfrm>
            <a:off x="329247" y="1600201"/>
            <a:ext cx="10688492" cy="4648199"/>
          </a:xfrm>
        </p:spPr>
        <p:txBody>
          <a:bodyPr>
            <a:normAutofit fontScale="92500" lnSpcReduction="10000"/>
          </a:bodyPr>
          <a:lstStyle/>
          <a:p>
            <a:r>
              <a:rPr lang="en-US" dirty="0"/>
              <a:t>Now you can start to choose the main technology pieces for the architecture</a:t>
            </a:r>
          </a:p>
          <a:p>
            <a:endParaRPr lang="en-US" dirty="0"/>
          </a:p>
          <a:p>
            <a:r>
              <a:rPr lang="en-US" dirty="0"/>
              <a:t>Critical Technology choices are:</a:t>
            </a:r>
          </a:p>
          <a:p>
            <a:pPr lvl="1">
              <a:buFont typeface="Wingdings" panose="05000000000000000000" pitchFamily="2" charset="2"/>
              <a:buChar char="ü"/>
            </a:pPr>
            <a:r>
              <a:rPr lang="en-US" dirty="0"/>
              <a:t>Compute</a:t>
            </a:r>
          </a:p>
          <a:p>
            <a:pPr lvl="1">
              <a:buFont typeface="Wingdings" panose="05000000000000000000" pitchFamily="2" charset="2"/>
              <a:buChar char="ü"/>
            </a:pPr>
            <a:r>
              <a:rPr lang="en-US" dirty="0"/>
              <a:t>Data stores</a:t>
            </a:r>
          </a:p>
          <a:p>
            <a:pPr lvl="1">
              <a:buFont typeface="Wingdings" panose="05000000000000000000" pitchFamily="2" charset="2"/>
              <a:buChar char="ü"/>
            </a:pPr>
            <a:r>
              <a:rPr lang="en-US" dirty="0"/>
              <a:t>Messaging</a:t>
            </a:r>
          </a:p>
          <a:p>
            <a:endParaRPr lang="en-US" dirty="0"/>
          </a:p>
          <a:p>
            <a:r>
              <a:rPr lang="en-US" dirty="0"/>
              <a:t>Compute refers to the hosting model for the computing resources that your applications run on</a:t>
            </a:r>
          </a:p>
          <a:p>
            <a:r>
              <a:rPr lang="en-US" dirty="0" smtClean="0"/>
              <a:t>Data </a:t>
            </a:r>
            <a:r>
              <a:rPr lang="en-US" dirty="0"/>
              <a:t>stores include databases but also storage for message queues, caches, logs, and anything else that an application might persist to storage</a:t>
            </a:r>
          </a:p>
          <a:p>
            <a:r>
              <a:rPr lang="en-US" dirty="0" smtClean="0"/>
              <a:t>Messaging </a:t>
            </a:r>
            <a:r>
              <a:rPr lang="en-US" dirty="0"/>
              <a:t>technologies enable asynchronous messages between components of the system</a:t>
            </a:r>
          </a:p>
          <a:p>
            <a:endParaRPr lang="en-US" dirty="0"/>
          </a:p>
          <a:p>
            <a:r>
              <a:rPr lang="en-US" dirty="0"/>
              <a:t>You will probably have to make additional technology choices along the way, but these three elements (compute, data, and messaging) are central to most cloud applications and will determine many aspects of your design.</a:t>
            </a:r>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5927725" y="2286000"/>
            <a:ext cx="4505325" cy="1028700"/>
          </a:xfrm>
          <a:prstGeom prst="rect">
            <a:avLst/>
          </a:prstGeom>
        </p:spPr>
      </p:pic>
    </p:spTree>
    <p:extLst>
      <p:ext uri="{BB962C8B-B14F-4D97-AF65-F5344CB8AC3E}">
        <p14:creationId xmlns:p14="http://schemas.microsoft.com/office/powerpoint/2010/main" val="192461017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Application Architecture</a:t>
            </a:r>
            <a:endParaRPr lang="en-IN" dirty="0"/>
          </a:p>
        </p:txBody>
      </p:sp>
      <p:sp>
        <p:nvSpPr>
          <p:cNvPr id="3" name="Text Placeholder 2"/>
          <p:cNvSpPr>
            <a:spLocks noGrp="1"/>
          </p:cNvSpPr>
          <p:nvPr>
            <p:ph type="body" sz="quarter" idx="13"/>
          </p:nvPr>
        </p:nvSpPr>
        <p:spPr>
          <a:xfrm>
            <a:off x="329247" y="1600201"/>
            <a:ext cx="10688492" cy="4648199"/>
          </a:xfrm>
        </p:spPr>
        <p:txBody>
          <a:bodyPr>
            <a:normAutofit fontScale="92500" lnSpcReduction="20000"/>
          </a:bodyPr>
          <a:lstStyle/>
          <a:p>
            <a:r>
              <a:rPr lang="en-US" dirty="0"/>
              <a:t>Ready to tackle the specific design of your application</a:t>
            </a:r>
          </a:p>
          <a:p>
            <a:endParaRPr lang="en-US" dirty="0"/>
          </a:p>
          <a:p>
            <a:r>
              <a:rPr lang="en-US" dirty="0"/>
              <a:t>Every application is different, but the following resources can help you along the way:</a:t>
            </a:r>
          </a:p>
          <a:p>
            <a:pPr lvl="1">
              <a:buFont typeface="Wingdings" panose="05000000000000000000" pitchFamily="2" charset="2"/>
              <a:buChar char="ü"/>
            </a:pPr>
            <a:r>
              <a:rPr lang="en-US" dirty="0"/>
              <a:t>Reference architectures</a:t>
            </a:r>
          </a:p>
          <a:p>
            <a:pPr lvl="1">
              <a:buFont typeface="Wingdings" panose="05000000000000000000" pitchFamily="2" charset="2"/>
              <a:buChar char="ü"/>
            </a:pPr>
            <a:r>
              <a:rPr lang="en-US" dirty="0"/>
              <a:t>Design principles</a:t>
            </a:r>
          </a:p>
          <a:p>
            <a:pPr lvl="1">
              <a:buFont typeface="Wingdings" panose="05000000000000000000" pitchFamily="2" charset="2"/>
              <a:buChar char="ü"/>
            </a:pPr>
            <a:r>
              <a:rPr lang="en-US" dirty="0"/>
              <a:t>Design patterns</a:t>
            </a:r>
          </a:p>
          <a:p>
            <a:pPr lvl="1">
              <a:buFont typeface="Wingdings" panose="05000000000000000000" pitchFamily="2" charset="2"/>
              <a:buChar char="ü"/>
            </a:pPr>
            <a:r>
              <a:rPr lang="en-US" dirty="0"/>
              <a:t>Best practices</a:t>
            </a:r>
          </a:p>
          <a:p>
            <a:endParaRPr lang="en-US" dirty="0"/>
          </a:p>
          <a:p>
            <a:r>
              <a:rPr lang="en-US" dirty="0"/>
              <a:t>Reference architectures</a:t>
            </a:r>
          </a:p>
          <a:p>
            <a:pPr lvl="1">
              <a:buFont typeface="Wingdings" panose="05000000000000000000" pitchFamily="2" charset="2"/>
              <a:buChar char="ü"/>
            </a:pPr>
            <a:r>
              <a:rPr lang="en-US" dirty="0"/>
              <a:t>Depending on your scenario, one of our reference architectures may be a good starting point</a:t>
            </a:r>
          </a:p>
          <a:p>
            <a:pPr lvl="1">
              <a:buFont typeface="Wingdings" panose="05000000000000000000" pitchFamily="2" charset="2"/>
              <a:buChar char="ü"/>
            </a:pPr>
            <a:r>
              <a:rPr lang="en-US" dirty="0"/>
              <a:t>Each reference architecture includes recommended practices, along with considerations for scalability, availability, security, resilience, and other aspects of the design</a:t>
            </a:r>
          </a:p>
          <a:p>
            <a:pPr lvl="1">
              <a:buFont typeface="Wingdings" panose="05000000000000000000" pitchFamily="2" charset="2"/>
              <a:buChar char="ü"/>
            </a:pPr>
            <a:r>
              <a:rPr lang="en-US" dirty="0"/>
              <a:t>Most also include a deployable solution or reference implementation.</a:t>
            </a:r>
          </a:p>
          <a:p>
            <a:endParaRPr lang="en-US" dirty="0"/>
          </a:p>
          <a:p>
            <a:r>
              <a:rPr lang="en-US" dirty="0"/>
              <a:t>Design patterns</a:t>
            </a:r>
          </a:p>
          <a:p>
            <a:pPr lvl="1">
              <a:buFont typeface="Wingdings" panose="05000000000000000000" pitchFamily="2" charset="2"/>
              <a:buChar char="ü"/>
            </a:pPr>
            <a:r>
              <a:rPr lang="en-US" dirty="0"/>
              <a:t>Software design patterns are repeatable patterns that are proven to solve specific problems</a:t>
            </a:r>
          </a:p>
          <a:p>
            <a:pPr lvl="1">
              <a:buFont typeface="Wingdings" panose="05000000000000000000" pitchFamily="2" charset="2"/>
              <a:buChar char="ü"/>
            </a:pPr>
            <a:r>
              <a:rPr lang="en-US" dirty="0"/>
              <a:t>They address aspects such as availability, high availability, operational excellence, resiliency, performance, and security</a:t>
            </a:r>
          </a:p>
          <a:p>
            <a:endParaRPr lang="en-IN" dirty="0"/>
          </a:p>
        </p:txBody>
      </p:sp>
      <p:sp>
        <p:nvSpPr>
          <p:cNvPr id="4" name="Text Placeholder 3"/>
          <p:cNvSpPr>
            <a:spLocks noGrp="1"/>
          </p:cNvSpPr>
          <p:nvPr>
            <p:ph type="body" sz="quarter" idx="14"/>
          </p:nvPr>
        </p:nvSpPr>
        <p:spPr/>
        <p:txBody>
          <a:bodyPr/>
          <a:lstStyle/>
          <a:p>
            <a:endParaRPr lang="en-IN"/>
          </a:p>
        </p:txBody>
      </p:sp>
      <p:pic>
        <p:nvPicPr>
          <p:cNvPr id="5" name="Picture 4"/>
          <p:cNvPicPr>
            <a:picLocks noChangeAspect="1"/>
          </p:cNvPicPr>
          <p:nvPr/>
        </p:nvPicPr>
        <p:blipFill>
          <a:blip r:embed="rId2"/>
          <a:stretch>
            <a:fillRect/>
          </a:stretch>
        </p:blipFill>
        <p:spPr>
          <a:xfrm>
            <a:off x="6019800" y="2590800"/>
            <a:ext cx="4533900" cy="1019175"/>
          </a:xfrm>
          <a:prstGeom prst="rect">
            <a:avLst/>
          </a:prstGeom>
        </p:spPr>
      </p:pic>
    </p:spTree>
    <p:extLst>
      <p:ext uri="{BB962C8B-B14F-4D97-AF65-F5344CB8AC3E}">
        <p14:creationId xmlns:p14="http://schemas.microsoft.com/office/powerpoint/2010/main" val="21807275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smtClean="0"/>
              <a:t>In our next session:</a:t>
            </a:r>
            <a:endParaRPr lang="en-US" dirty="0"/>
          </a:p>
        </p:txBody>
      </p:sp>
      <p:sp>
        <p:nvSpPr>
          <p:cNvPr id="4" name="TextBox 3"/>
          <p:cNvSpPr txBox="1"/>
          <p:nvPr/>
        </p:nvSpPr>
        <p:spPr>
          <a:xfrm>
            <a:off x="831850" y="838200"/>
            <a:ext cx="7473950" cy="646331"/>
          </a:xfrm>
          <a:prstGeom prst="rect">
            <a:avLst/>
          </a:prstGeom>
          <a:noFill/>
        </p:spPr>
        <p:txBody>
          <a:bodyPr wrap="square" rtlCol="0">
            <a:spAutoFit/>
          </a:bodyPr>
          <a:lstStyle/>
          <a:p>
            <a:r>
              <a:rPr lang="en-US" dirty="0" smtClean="0"/>
              <a:t>Reference:</a:t>
            </a:r>
          </a:p>
          <a:p>
            <a:r>
              <a:rPr lang="en-US" dirty="0"/>
              <a:t>Azure Application Architecture Guide</a:t>
            </a:r>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3176</TotalTime>
  <Words>450</Words>
  <Application>Microsoft Office PowerPoint</Application>
  <PresentationFormat>Widescreen</PresentationFormat>
  <Paragraphs>74</Paragraphs>
  <Slides>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Arial</vt:lpstr>
      <vt:lpstr>Calibri</vt:lpstr>
      <vt:lpstr>Calibri Light</vt:lpstr>
      <vt:lpstr>Courier New</vt:lpstr>
      <vt:lpstr>Helvetica</vt:lpstr>
      <vt:lpstr>Helvetica Light</vt:lpstr>
      <vt:lpstr>Wingdings</vt:lpstr>
      <vt:lpstr>Office Theme</vt:lpstr>
      <vt:lpstr> Modern Architectures</vt:lpstr>
      <vt:lpstr>Approach</vt:lpstr>
      <vt:lpstr>New challenges</vt:lpstr>
      <vt:lpstr>Compared</vt:lpstr>
      <vt:lpstr>Structured Approach Needed</vt:lpstr>
      <vt:lpstr>Architecture styles</vt:lpstr>
      <vt:lpstr>Technology choices</vt:lpstr>
      <vt:lpstr>Application Architecture</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pravin pawar</cp:lastModifiedBy>
  <cp:revision>230</cp:revision>
  <dcterms:created xsi:type="dcterms:W3CDTF">2018-10-16T06:13:57Z</dcterms:created>
  <dcterms:modified xsi:type="dcterms:W3CDTF">2021-03-03T10:15:28Z</dcterms:modified>
</cp:coreProperties>
</file>

<file path=docProps/thumbnail.jpeg>
</file>